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2" r:id="rId5"/>
    <p:sldId id="275" r:id="rId6"/>
    <p:sldId id="273" r:id="rId7"/>
    <p:sldId id="258" r:id="rId8"/>
    <p:sldId id="260" r:id="rId9"/>
    <p:sldId id="262" r:id="rId10"/>
    <p:sldId id="261" r:id="rId11"/>
    <p:sldId id="264" r:id="rId12"/>
    <p:sldId id="271" r:id="rId13"/>
    <p:sldId id="265" r:id="rId14"/>
    <p:sldId id="266" r:id="rId15"/>
    <p:sldId id="276" r:id="rId16"/>
    <p:sldId id="269" r:id="rId17"/>
    <p:sldId id="268" r:id="rId18"/>
    <p:sldId id="27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5A4C7-8D1F-4211-A353-C76A31785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4941EB4-34DF-4CCF-B9FC-22F70448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FCF760-C90B-45B0-A3F4-399C7879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5CFA42-F839-4FBA-B306-8616A36F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91E0CC-9584-4F4C-B026-4D6AC53A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8C584-EDDD-43F4-9677-ED74391B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C70AD2-BD0C-447D-ACA2-9372E2CB4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E18C29-98D3-4866-A87E-0FAD2B70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9C0178-7521-4F15-9AEA-5CCABB3F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6D8B2D-1700-491A-AF09-1F630E6D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59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DEE97EF-37E6-4B34-B943-6E5EC8770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0CB0B4-F5AB-45D5-967E-372A2A74B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3EAF4-3300-449E-A2F8-E7A5562C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57E943-C276-41B8-85AD-59426849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2EB625-C168-4185-ABC2-3A14B03D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5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D3241-390F-47F3-8966-2B0CEF3D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516DA7-8B3A-43EE-97A3-832DC5A2C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1F176C-ACF8-4E3F-854F-5348B9F5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0F5376-6A26-4F32-B027-66F1F676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BDAE44-DB6D-4F65-BC0C-2D845C95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50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64BD1-4247-4AFA-9B14-146DDF69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6F356-31E0-4CAC-8A96-9901E387A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C7F1C-0341-499D-8FA3-F424E1FD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F88885-5495-42F5-8564-E3A20EDB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8E1A2-FA7C-4085-8F43-66457F63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62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36E5D-4415-460E-A792-01BEB907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C39151-D8AD-44AD-81CA-EF49F81D2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D621F1-0E1E-4642-89FC-5AA15DE78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72B7A1-7546-4A04-931F-AD8292D9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DD4D66-16E8-47B1-97E9-DB9A76CE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0CC3AF-4254-4770-93E7-178711D0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33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9DCBF-E356-4673-9161-4D9A27C3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817781-2F3C-4598-A109-8211CDBF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D157E4-4DEE-4DEB-A130-F53F50624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B1A6F8-540E-41E1-90DB-BB9180795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04560D-A71D-4FDD-9C18-B62489503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71B72ED-2EEA-4E91-8002-ED78A213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1B19B9-E271-4F95-AEC1-89534282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7F9D2A0-A2BA-4EB6-B338-0A1E6850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91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EE418-5BEF-4F48-9A19-68ECEA34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E2A6F6-406D-40CD-9C05-D6CB733B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5F2710-FF12-46B4-A12B-E456F70F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A2C022-076F-4153-AEF5-2049F540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20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8694C8-219F-4C4B-B3DB-7514753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B6FF20-5ED2-40D1-A138-5FB91E76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275F8B-768F-4B0E-BB8F-2E87FF2C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70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80A3F-9C65-4661-9C1A-0BD7B41F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D67B49-D640-4647-9C02-13FF5B7A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130A39-F009-4B14-B414-5292D3CFD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EEDF0A-B004-4C09-903F-221AEE90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AEFC3F-1B10-453F-A4DF-F02E3223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5ACD28-E4FB-428D-B08B-E3ECA1B5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44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86AE9-3C75-42D7-8457-9E04483E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77B72F5-FA21-46C3-9371-F819D17C5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1E3575-95F3-4968-A072-039151D2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B8516E-239A-497C-9CE9-7F59DF44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80605D-7C57-4F2D-A7AC-F13959B2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D69B26-1B0B-4FD2-8957-B63F9F02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54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E958B11-C2D0-48BF-8809-D14455B4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78B9AC-D12C-45BE-BFF5-CCEF5508C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959BC7-7C88-4E49-80A7-6A6DE5F17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83C0-DCCC-49B5-AEE4-F382657E07D3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792B33-DE0B-4E7F-928A-7225907B4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26753B-27C6-4163-B02B-25DCCF65F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B534-4203-47C1-A36F-691086AB5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6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C22D2-BF63-4E73-8DAF-6A7611806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5370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Herzlich Willkommen</a:t>
            </a:r>
            <a:br>
              <a:rPr lang="de-DE" b="1" dirty="0"/>
            </a:br>
            <a:r>
              <a:rPr lang="de-DE" b="1" dirty="0"/>
              <a:t>zu den </a:t>
            </a:r>
            <a:r>
              <a:rPr lang="de-DE" b="1" dirty="0" err="1"/>
              <a:t>Klassenpflegschaften</a:t>
            </a:r>
            <a:br>
              <a:rPr lang="de-DE" b="1" dirty="0"/>
            </a:br>
            <a:r>
              <a:rPr lang="de-DE" b="1" dirty="0"/>
              <a:t>an der Theodor-Fliedner-Schule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A0F5BE-3DB7-4949-80E7-86785CC13A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56864" y="718209"/>
            <a:ext cx="6878271" cy="23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075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5BAA68-613C-45DE-A76D-C48B0DF2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472"/>
            <a:ext cx="10515600" cy="48808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3200" b="1" dirty="0"/>
              <a:t>Vielen Dank für Ihre Aufmerksamkeit.</a:t>
            </a:r>
          </a:p>
          <a:p>
            <a:pPr marL="0" indent="0" algn="ctr">
              <a:buNone/>
            </a:pPr>
            <a:endParaRPr lang="de-DE" sz="3200" b="1" dirty="0"/>
          </a:p>
          <a:p>
            <a:pPr marL="0" indent="0" algn="ctr">
              <a:buNone/>
            </a:pPr>
            <a:r>
              <a:rPr lang="de-DE" sz="3200" b="1" dirty="0"/>
              <a:t>Wir wünschen Ihnen einen entspannten und interessanten Abend in den Klassenpflegschaften!</a:t>
            </a:r>
          </a:p>
          <a:p>
            <a:pPr marL="0" indent="0" algn="ctr">
              <a:buNone/>
            </a:pPr>
            <a:endParaRPr lang="de-DE" sz="3200" b="1" dirty="0"/>
          </a:p>
          <a:p>
            <a:pPr marL="0" indent="0" algn="ctr">
              <a:buNone/>
            </a:pPr>
            <a:r>
              <a:rPr lang="de-DE" sz="3200" b="1" dirty="0"/>
              <a:t>Angelika Voskamp (Schulleiterin)</a:t>
            </a:r>
          </a:p>
          <a:p>
            <a:pPr marL="0" indent="0" algn="ctr">
              <a:buNone/>
            </a:pPr>
            <a:r>
              <a:rPr lang="de-DE" sz="3200" b="1" dirty="0"/>
              <a:t>Hendrik Volmert (stellvertretender Schulleiter)</a:t>
            </a:r>
          </a:p>
          <a:p>
            <a:pPr marL="0" indent="0" algn="ctr">
              <a:buNone/>
            </a:pPr>
            <a:endParaRPr lang="de-DE" sz="3200" b="1" dirty="0"/>
          </a:p>
          <a:p>
            <a:pPr marL="0" indent="0" algn="ctr">
              <a:buNone/>
            </a:pPr>
            <a:r>
              <a:rPr lang="de-DE" sz="2200" b="1" i="1" dirty="0"/>
              <a:t>Klassen mit Schüler/-innen </a:t>
            </a:r>
          </a:p>
          <a:p>
            <a:pPr marL="0" indent="0" algn="ctr">
              <a:buNone/>
            </a:pPr>
            <a:r>
              <a:rPr lang="de-DE" sz="2200" b="1" i="1" dirty="0"/>
              <a:t>ab Jahrgangsstufe 8 bleiben noch</a:t>
            </a:r>
          </a:p>
          <a:p>
            <a:pPr marL="0" indent="0" algn="ctr">
              <a:buNone/>
            </a:pPr>
            <a:r>
              <a:rPr lang="de-DE" sz="2200" b="1" i="1" dirty="0"/>
              <a:t>zu Informationen über die Berufliche Orientierung</a:t>
            </a:r>
          </a:p>
          <a:p>
            <a:pPr marL="0" indent="0" algn="ctr">
              <a:buNone/>
            </a:pPr>
            <a:endParaRPr lang="de-DE" sz="3200" b="1" dirty="0"/>
          </a:p>
          <a:p>
            <a:pPr marL="0" indent="0" algn="ctr">
              <a:buNone/>
            </a:pP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29527520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6BD5FA4-AF65-4B65-91CD-3F7CAD8AF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81" y="4254738"/>
            <a:ext cx="2095835" cy="242061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DA29B41-DAFB-493C-A940-7A115D60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810"/>
            <a:ext cx="10515600" cy="1325563"/>
          </a:xfrm>
        </p:spPr>
        <p:txBody>
          <a:bodyPr/>
          <a:lstStyle/>
          <a:p>
            <a:r>
              <a:rPr lang="de-DE" b="1" dirty="0"/>
              <a:t>Allgemeine Infos zur Beruflichen Orientierung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68412BD-F8C4-42FB-B49C-BCD6A8CB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228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In allen </a:t>
            </a:r>
            <a:r>
              <a:rPr lang="de-DE" dirty="0" err="1"/>
              <a:t>Jgst</a:t>
            </a:r>
            <a:r>
              <a:rPr lang="de-DE" dirty="0"/>
              <a:t>. „Themenwoche Berufe“ </a:t>
            </a:r>
          </a:p>
          <a:p>
            <a:pPr fontAlgn="base"/>
            <a:r>
              <a:rPr lang="de-DE" dirty="0"/>
              <a:t>Ab Jgst. 8 werden die Schüler/-innen systematisch auf die Zeit nach der Schule vorbereitet</a:t>
            </a:r>
          </a:p>
          <a:p>
            <a:pPr fontAlgn="base"/>
            <a:r>
              <a:rPr lang="de-DE" dirty="0"/>
              <a:t>Berufliche Orientierung ist dann Bestandteil des Unterrichts</a:t>
            </a:r>
          </a:p>
          <a:p>
            <a:pPr fontAlgn="base"/>
            <a:r>
              <a:rPr lang="de-DE" dirty="0"/>
              <a:t>Einige Angebote finden an außerschulischen Lernorten statt, dazu erhalten die Eltern jeweils eine schriftliche Information </a:t>
            </a:r>
          </a:p>
          <a:p>
            <a:pPr fontAlgn="base">
              <a:tabLst>
                <a:tab pos="7897813" algn="l"/>
              </a:tabLst>
            </a:pPr>
            <a:r>
              <a:rPr lang="de-DE" dirty="0"/>
              <a:t>Schüler/-innen, Eltern und Schule arbeiten gemeinsam an der Beruflichen Orientierung mit – ein Austausch erfolgt immer zu den Schüler-Eltern-Beratungstagen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B4A5DA7-B2A5-4438-B13E-4A09E7D1E4AB}"/>
              </a:ext>
            </a:extLst>
          </p:cNvPr>
          <p:cNvSpPr txBox="1">
            <a:spLocks/>
          </p:cNvSpPr>
          <p:nvPr/>
        </p:nvSpPr>
        <p:spPr>
          <a:xfrm>
            <a:off x="838200" y="5074910"/>
            <a:ext cx="5166436" cy="141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tabLst>
                <a:tab pos="7897813" algn="l"/>
              </a:tabLst>
            </a:pPr>
            <a:r>
              <a:rPr lang="de-DE" dirty="0"/>
              <a:t>Alle Schüler/-innen erhalten ein „Portfolioinstrument“, in dem sie ihre Erkenntnisse sammeln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4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FB0B9-EEA6-4085-BA77-422A179F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KAoA</a:t>
            </a:r>
            <a:r>
              <a:rPr lang="de-DE" b="1" dirty="0"/>
              <a:t>-STAR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80BF0-B10C-48BA-A9D4-292AD9DF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1009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Zur Zielgruppe gehören Schülerinnen und Schüler, die einen sonderpädagogischen Unterstützungsbedarf haben in den Förderschwerpunkten Geistige Entwicklung (</a:t>
            </a:r>
            <a:r>
              <a:rPr lang="de-DE" sz="2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GG</a:t>
            </a:r>
            <a:r>
              <a:rPr lang="de-DE" sz="2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), Körperliche und motorische Entwicklung (</a:t>
            </a:r>
            <a:r>
              <a:rPr lang="de-DE" sz="2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KME</a:t>
            </a:r>
            <a:r>
              <a:rPr lang="de-DE" sz="2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), Sprache (</a:t>
            </a:r>
            <a:r>
              <a:rPr lang="de-DE" sz="2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SQ</a:t>
            </a:r>
            <a:r>
              <a:rPr lang="de-DE" sz="2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), Sehen (</a:t>
            </a:r>
            <a:r>
              <a:rPr lang="de-DE" sz="2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</a:t>
            </a:r>
            <a:r>
              <a:rPr lang="de-DE" sz="2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), Hören und Kommunikation (</a:t>
            </a:r>
            <a:r>
              <a:rPr lang="de-DE" sz="2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HK</a:t>
            </a:r>
            <a:r>
              <a:rPr lang="de-DE" sz="2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 oder/und Schülerinnen und Schüler, welche die fachärztliche Diagnose einer </a:t>
            </a:r>
            <a:r>
              <a:rPr lang="de-DE" sz="2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Autismus-Spektrum-Störung </a:t>
            </a:r>
            <a:r>
              <a:rPr lang="de-DE" sz="2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haben oder/und Schülerinnen und Schüler mit einer </a:t>
            </a:r>
            <a:r>
              <a:rPr lang="de-DE" sz="2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Schwerbehinderung </a:t>
            </a:r>
            <a:r>
              <a:rPr lang="de-DE" sz="2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nach SGB IX ab </a:t>
            </a:r>
            <a:r>
              <a:rPr lang="de-DE" sz="29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GdB</a:t>
            </a:r>
            <a:r>
              <a:rPr lang="de-DE" sz="29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50 (mit Schwerbehindertenausweis)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Die </a:t>
            </a:r>
            <a:r>
              <a:rPr lang="de-DE" altLang="de-DE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Maßnahmen </a:t>
            </a:r>
            <a:r>
              <a:rPr lang="de-DE" alt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von </a:t>
            </a:r>
            <a:r>
              <a:rPr lang="de-DE" altLang="de-DE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KAoA</a:t>
            </a:r>
            <a:r>
              <a:rPr lang="de-DE" alt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-STAR entsprechen denen der </a:t>
            </a:r>
            <a:r>
              <a:rPr lang="de-DE" altLang="de-DE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KAoA</a:t>
            </a:r>
            <a:r>
              <a:rPr lang="de-DE" alt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-Regelelemente, sind aber angepasst an die besonderen Bedürfnisse der Jugendlichen.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Zusätzliche </a:t>
            </a:r>
            <a:r>
              <a:rPr lang="de-DE" altLang="de-DE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Zielgruppenspezifische Standardelemente </a:t>
            </a:r>
            <a:r>
              <a:rPr lang="de-DE" alt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sind möglich, z.B. Training arbeitsrelevanter sozialer Kompetenzen, Berufsorientierungsseminar.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Darüber hinaus gibt es Angebote für </a:t>
            </a:r>
            <a:r>
              <a:rPr lang="de-DE" altLang="de-DE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flankierende Hilfen</a:t>
            </a:r>
            <a:r>
              <a:rPr lang="de-DE" alt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z.B. Jobcoaching, Mobilitätstraining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Mitarbeitende vom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Integrationsfachdienst (IFD)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begleiten und beraten die Schüler/-innen und Eltern. Gemeinsame Beratungen an der Schule erfolgen in Berufswegekonferenzen.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AB23276-E586-4DF8-B99C-BDB01ACF74EF}"/>
              </a:ext>
            </a:extLst>
          </p:cNvPr>
          <p:cNvSpPr txBox="1">
            <a:spLocks/>
          </p:cNvSpPr>
          <p:nvPr/>
        </p:nvSpPr>
        <p:spPr>
          <a:xfrm>
            <a:off x="849745" y="5454074"/>
            <a:ext cx="10515600" cy="1218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9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Sofern die Schüler/-innen zur Zielgruppe gehören, melden die Eltern ihren Wunsch zur Beratung über STAR oder zur Aufnahme in STAR bei den Klassenleitungen.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344F8-E41A-4F30-BD0F-A0D43C8B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Berufliche Orientierung in Jgst. 8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F92907-811C-4E10-93B8-4F19EDBB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7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/>
              <a:t>Interessen, Stärken und Neigungen heraus finden</a:t>
            </a:r>
          </a:p>
          <a:p>
            <a:r>
              <a:rPr lang="de-DE" dirty="0"/>
              <a:t>Potenziale entdecken – dein Einstieg in die Berufliche Orientierung: eintägiges „Einstiegsinstrument (ESI)“ bei einem Bildungsträger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u="sng" dirty="0"/>
              <a:t>Erste Einblicke in Arbeitsprozesse</a:t>
            </a:r>
          </a:p>
          <a:p>
            <a:r>
              <a:rPr lang="de-DE" dirty="0"/>
              <a:t>Themenwoche Berufe</a:t>
            </a:r>
          </a:p>
          <a:p>
            <a:r>
              <a:rPr lang="de-DE" dirty="0"/>
              <a:t>Berufsfelderkundung: 3 Tage bei einem Bildungsträger</a:t>
            </a:r>
          </a:p>
          <a:p>
            <a:r>
              <a:rPr lang="de-DE" dirty="0"/>
              <a:t>Schnupperpraktikum möglich: 1 Woche im Betrieb (nur in Einzelfällen)</a:t>
            </a:r>
          </a:p>
        </p:txBody>
      </p:sp>
    </p:spTree>
    <p:extLst>
      <p:ext uri="{BB962C8B-B14F-4D97-AF65-F5344CB8AC3E}">
        <p14:creationId xmlns:p14="http://schemas.microsoft.com/office/powerpoint/2010/main" val="421945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EE2DF2-9DEF-49A8-82BE-42B41659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/>
              <a:t>Aufgaben zur Ermittlung von </a:t>
            </a:r>
          </a:p>
          <a:p>
            <a:pPr lvl="1"/>
            <a:r>
              <a:rPr lang="de-DE" sz="2000" dirty="0"/>
              <a:t>Persönlichen Potenzialen: Leistungsbereitschaft, Sorgfalt</a:t>
            </a:r>
          </a:p>
          <a:p>
            <a:pPr lvl="1"/>
            <a:r>
              <a:rPr lang="de-DE" sz="2400" dirty="0"/>
              <a:t>Methodischen Potenzialen: Organisationsgeschick, Problemlösefähigkeit</a:t>
            </a:r>
          </a:p>
          <a:p>
            <a:pPr lvl="1"/>
            <a:r>
              <a:rPr lang="de-DE" sz="2400" dirty="0"/>
              <a:t>Sozialen Potenzialen: Teamfähigkeit, Kommunikationsfähigkeit</a:t>
            </a:r>
          </a:p>
          <a:p>
            <a:pPr lvl="1"/>
            <a:r>
              <a:rPr lang="de-DE" sz="2400" dirty="0"/>
              <a:t>Praktischen Potenzialen: Handwerkliches Geschick, technisches Verständnis</a:t>
            </a:r>
          </a:p>
          <a:p>
            <a:r>
              <a:rPr lang="de-DE" sz="2400" dirty="0"/>
              <a:t>Selbst- und Fremdeinschätzung</a:t>
            </a:r>
          </a:p>
          <a:p>
            <a:r>
              <a:rPr lang="de-DE" sz="2400" dirty="0"/>
              <a:t>Reflexionsgespräch der ermittelten Stärken und Fähigkeiten am Durchführungstag</a:t>
            </a:r>
          </a:p>
          <a:p>
            <a:r>
              <a:rPr lang="de-DE" sz="2400" dirty="0"/>
              <a:t>Auswertung und Dokumentation der Ergebnisse (Datenschutz ist gewährleistet, Daten beim Träger werden nach 3 Wochen gelöscht)</a:t>
            </a:r>
          </a:p>
          <a:p>
            <a:r>
              <a:rPr lang="de-DE" sz="2400" dirty="0"/>
              <a:t>die Eltern erhalten im Vorfeld Informationen</a:t>
            </a:r>
          </a:p>
          <a:p>
            <a:r>
              <a:rPr lang="de-DE" sz="2400" dirty="0"/>
              <a:t>Wichtig: Unterschreiben der Einwilligungserklärung!</a:t>
            </a:r>
          </a:p>
          <a:p>
            <a:r>
              <a:rPr lang="de-DE" sz="2400" dirty="0"/>
              <a:t>Umsetzung bei WBZ – Wattenscheider-Bildungszentrum gGmbH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6CEA97-FB00-44E2-86FC-EE1BC859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Potenziale entdecken – dein Einstieg in die Berufliche Orientierung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F22AE7B-8946-4A63-9D6D-CD77AA08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1175">
            <a:off x="621617" y="1709165"/>
            <a:ext cx="7376185" cy="41778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37D331C-21FF-4CBD-AD31-616332F63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4455933"/>
            <a:ext cx="3478020" cy="22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BD2D9-5E96-4FFF-AA2C-36724FB9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Einstiegsinstrument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5A591C-E8E3-4D3D-966B-1BC57CFFF2F8}"/>
              </a:ext>
            </a:extLst>
          </p:cNvPr>
          <p:cNvSpPr txBox="1"/>
          <p:nvPr/>
        </p:nvSpPr>
        <p:spPr>
          <a:xfrm>
            <a:off x="366183" y="1549399"/>
            <a:ext cx="546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u="sng" dirty="0"/>
              <a:t>Tagesablauf</a:t>
            </a:r>
            <a:r>
              <a:rPr lang="de-DE" dirty="0"/>
              <a:t> </a:t>
            </a:r>
          </a:p>
          <a:p>
            <a:pPr>
              <a:spcAft>
                <a:spcPts val="1200"/>
              </a:spcAft>
            </a:pPr>
            <a:r>
              <a:rPr lang="de-DE" dirty="0"/>
              <a:t>9:00 Uhr Begrüßung und Einführung </a:t>
            </a:r>
          </a:p>
          <a:p>
            <a:pPr>
              <a:spcAft>
                <a:spcPts val="1200"/>
              </a:spcAft>
            </a:pPr>
            <a:r>
              <a:rPr lang="de-DE" dirty="0"/>
              <a:t>9:45 Uhr Übung 1: Möbelbau in der Tischlerei </a:t>
            </a:r>
          </a:p>
          <a:p>
            <a:pPr>
              <a:spcAft>
                <a:spcPts val="1200"/>
              </a:spcAft>
            </a:pPr>
            <a:r>
              <a:rPr lang="de-DE" dirty="0"/>
              <a:t>11:05 Uhr Pause </a:t>
            </a:r>
          </a:p>
          <a:p>
            <a:pPr>
              <a:spcAft>
                <a:spcPts val="1200"/>
              </a:spcAft>
            </a:pPr>
            <a:r>
              <a:rPr lang="de-DE" dirty="0"/>
              <a:t>11:25 Uhr Übung 2: Notfall im Tante Emma Laden</a:t>
            </a:r>
          </a:p>
          <a:p>
            <a:pPr>
              <a:spcAft>
                <a:spcPts val="1200"/>
              </a:spcAft>
            </a:pPr>
            <a:r>
              <a:rPr lang="de-DE" dirty="0"/>
              <a:t>12:45 Uhr Pause </a:t>
            </a:r>
          </a:p>
          <a:p>
            <a:pPr>
              <a:spcAft>
                <a:spcPts val="1200"/>
              </a:spcAft>
            </a:pPr>
            <a:r>
              <a:rPr lang="de-DE" dirty="0"/>
              <a:t>13:05 Uhr Tagesreflexion </a:t>
            </a:r>
          </a:p>
          <a:p>
            <a:pPr>
              <a:spcAft>
                <a:spcPts val="1200"/>
              </a:spcAft>
            </a:pPr>
            <a:r>
              <a:rPr lang="de-DE" dirty="0"/>
              <a:t>13:50 Uhr Pause </a:t>
            </a:r>
          </a:p>
          <a:p>
            <a:pPr>
              <a:spcAft>
                <a:spcPts val="1200"/>
              </a:spcAft>
            </a:pPr>
            <a:r>
              <a:rPr lang="de-DE" dirty="0"/>
              <a:t>14:00 Uhr Transferaufgabe </a:t>
            </a:r>
          </a:p>
          <a:p>
            <a:pPr>
              <a:spcAft>
                <a:spcPts val="1200"/>
              </a:spcAft>
            </a:pPr>
            <a:r>
              <a:rPr lang="de-DE" dirty="0"/>
              <a:t>15:00 Uhr Verabschiedung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08194E-96B5-43B1-8498-AB8A0547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397" y="1312334"/>
            <a:ext cx="6840000" cy="3817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D35DDB-8691-4339-BCCB-90F88DE74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92" y="1474945"/>
            <a:ext cx="6840000" cy="38847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C9A897-C35C-47A8-9938-A00851C8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587" y="1658568"/>
            <a:ext cx="6840000" cy="38505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8B5D8BE-8144-4570-823D-915C97F0C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682" y="1791030"/>
            <a:ext cx="6840000" cy="38633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6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344F8-E41A-4F30-BD0F-A0D43C8B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Berufliche Orientierung in Jgst. 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F92907-811C-4E10-93B8-4F19EDBB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u="sng" dirty="0"/>
              <a:t>Praktische Erfahrungen mit Berufen sammeln</a:t>
            </a:r>
          </a:p>
          <a:p>
            <a:r>
              <a:rPr lang="de-DE" dirty="0"/>
              <a:t>Themenwoche Berufe</a:t>
            </a:r>
          </a:p>
          <a:p>
            <a:r>
              <a:rPr lang="de-DE" dirty="0"/>
              <a:t>Praxiskurse möglich: 3-tägig bei Bildungsträgern (wie ein Praktikum)</a:t>
            </a:r>
          </a:p>
          <a:p>
            <a:r>
              <a:rPr lang="de-DE" dirty="0"/>
              <a:t>Blockpraktikum im zweiten Halbjahr: 3 Wochen im Betrieb</a:t>
            </a:r>
          </a:p>
          <a:p>
            <a:r>
              <a:rPr lang="de-DE" dirty="0"/>
              <a:t>Langzeitpraktikum möglich: 1 Tag pro Woche im Betrieb (nur in Einzelfällen)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u="sng" dirty="0"/>
              <a:t>Blick in die Zukunft </a:t>
            </a:r>
          </a:p>
          <a:p>
            <a:r>
              <a:rPr lang="de-DE" dirty="0"/>
              <a:t>Erste Überlegungen für den Anschluss nach der Theodor-Fliedner-Schule („Anschlussvereinbarung“ und „</a:t>
            </a:r>
            <a:r>
              <a:rPr lang="de-DE" dirty="0" err="1"/>
              <a:t>EckO</a:t>
            </a:r>
            <a:r>
              <a:rPr lang="de-DE" dirty="0"/>
              <a:t>“)</a:t>
            </a:r>
          </a:p>
          <a:p>
            <a:r>
              <a:rPr lang="de-DE" dirty="0"/>
              <a:t>Erster Kontakt mit der Berufsberatung: Die Agentur für Arbeit kommt zum Kennen Lernen in die Schule (Elternteilnahme gewünscht!)</a:t>
            </a:r>
          </a:p>
          <a:p>
            <a:r>
              <a:rPr lang="de-DE" dirty="0"/>
              <a:t>BIZ-Besuch: Ausflug zur Agentur zur Information über Berufe</a:t>
            </a:r>
          </a:p>
        </p:txBody>
      </p:sp>
    </p:spTree>
    <p:extLst>
      <p:ext uri="{BB962C8B-B14F-4D97-AF65-F5344CB8AC3E}">
        <p14:creationId xmlns:p14="http://schemas.microsoft.com/office/powerpoint/2010/main" val="3424266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344F8-E41A-4F30-BD0F-A0D43C8B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Berufliche Orientierung in Jgst. 10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F92907-811C-4E10-93B8-4F19EDBB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u="sng" dirty="0"/>
              <a:t>Berufliche Erfahrungen vertiefen</a:t>
            </a:r>
          </a:p>
          <a:p>
            <a:r>
              <a:rPr lang="de-DE" dirty="0"/>
              <a:t>Themenwoche Berufe</a:t>
            </a:r>
          </a:p>
          <a:p>
            <a:r>
              <a:rPr lang="de-DE" dirty="0"/>
              <a:t>Langzeitpraktikum: 1 Tag pro Woche im Betrieb</a:t>
            </a:r>
          </a:p>
          <a:p>
            <a:r>
              <a:rPr lang="de-DE" dirty="0"/>
              <a:t>Blockpraktikum im zweiten Halbjahr: 3 Wochen im Betrieb</a:t>
            </a:r>
          </a:p>
          <a:p>
            <a:r>
              <a:rPr lang="de-DE" dirty="0"/>
              <a:t>Praxiskurse möglich: 3-tägig bei Bildungsträgern (wie ein Praktikum)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u="sng" dirty="0"/>
              <a:t>Anschluss vorbereiten</a:t>
            </a:r>
          </a:p>
          <a:p>
            <a:r>
              <a:rPr lang="de-DE" dirty="0"/>
              <a:t>Anschluss in betriebliche Ausbildung: </a:t>
            </a:r>
          </a:p>
          <a:p>
            <a:pPr lvl="1"/>
            <a:r>
              <a:rPr lang="de-DE" dirty="0"/>
              <a:t>Bewerbungstraining</a:t>
            </a:r>
          </a:p>
          <a:p>
            <a:r>
              <a:rPr lang="de-DE" dirty="0"/>
              <a:t>Anschluss am Berufskolleg (weiterer Schulbesuch):</a:t>
            </a:r>
          </a:p>
          <a:p>
            <a:pPr lvl="1"/>
            <a:r>
              <a:rPr lang="de-DE" dirty="0"/>
              <a:t>Anmeldung im Februar über „Schüler Online“</a:t>
            </a:r>
          </a:p>
          <a:p>
            <a:r>
              <a:rPr lang="de-DE" dirty="0"/>
              <a:t>Anschluss in geförderte Maßnahme:</a:t>
            </a:r>
          </a:p>
          <a:p>
            <a:pPr lvl="1"/>
            <a:r>
              <a:rPr lang="de-DE" dirty="0"/>
              <a:t>Einschätzung durch die Arbeitsagentur (Termin bei der Agentur)</a:t>
            </a:r>
          </a:p>
          <a:p>
            <a:pPr lvl="1"/>
            <a:r>
              <a:rPr lang="de-DE" dirty="0"/>
              <a:t>Abschlussgespräch bei der Arbeitsagentur (Termin bei der Agentur, Eltern müssen teilnehmen!)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90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5BAA68-613C-45DE-A76D-C48B0DF2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4" y="1388085"/>
            <a:ext cx="10515600" cy="48808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b="1" dirty="0"/>
              <a:t>Vielen Dank für Ihre Aufmerksamkeit.</a:t>
            </a:r>
          </a:p>
          <a:p>
            <a:pPr marL="0" indent="0" algn="ctr">
              <a:buNone/>
            </a:pPr>
            <a:endParaRPr lang="de-DE" sz="3200" b="1" dirty="0"/>
          </a:p>
          <a:p>
            <a:pPr marL="0" indent="0" algn="ctr">
              <a:buNone/>
            </a:pPr>
            <a:r>
              <a:rPr lang="de-DE" sz="3200" b="1" dirty="0"/>
              <a:t>Wir wünschen Ihnen einen entspannten und interessanten Abend in den Klassenpflegschaften!</a:t>
            </a:r>
          </a:p>
          <a:p>
            <a:pPr marL="0" indent="0" algn="ctr">
              <a:buNone/>
            </a:pPr>
            <a:endParaRPr lang="de-DE" sz="3200" b="1" dirty="0"/>
          </a:p>
          <a:p>
            <a:pPr marL="0" indent="0" algn="ctr">
              <a:buNone/>
            </a:pPr>
            <a:r>
              <a:rPr lang="de-DE" sz="3200" b="1" dirty="0"/>
              <a:t>Angelika Voskamp (Schulleiterin)</a:t>
            </a:r>
          </a:p>
          <a:p>
            <a:pPr marL="0" indent="0" algn="ctr">
              <a:buNone/>
            </a:pPr>
            <a:r>
              <a:rPr lang="de-DE" sz="3200" b="1" dirty="0"/>
              <a:t>Hendrik Volmert (stellvertretender Schulleiter)</a:t>
            </a:r>
          </a:p>
          <a:p>
            <a:pPr marL="0" indent="0" algn="ctr">
              <a:buNone/>
            </a:pPr>
            <a:endParaRPr lang="de-DE" sz="3200" b="1" dirty="0"/>
          </a:p>
          <a:p>
            <a:pPr marL="0" indent="0" algn="ctr">
              <a:buNone/>
            </a:pPr>
            <a:endParaRPr lang="de-DE" sz="3200" b="1" dirty="0"/>
          </a:p>
          <a:p>
            <a:pPr marL="0" indent="0" algn="ctr">
              <a:buNone/>
            </a:pP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897641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C43F4-C231-44C8-A875-E92E25F1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Das Schuljahr 2025/26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947199-184A-4B53-A02E-E596C8B5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7" y="1522589"/>
            <a:ext cx="11536385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54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36BC3-360C-4F3A-BA48-891E9981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Schulordnung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E3A553-365D-4E7B-9D07-52039AEE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667"/>
            <a:ext cx="10515600" cy="47714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Ich verhalte mich freundlich, hilfsbereit und gewaltfrei.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Ich arbeite mit und beteilige mich am Unterricht.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Ich verhalte mich leise und melde mich im Unterricht.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Ich höre auf alle Mitarbeitenden.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Ich bleibe in der Klasse und im Unterricht an meinem Platz sitzen.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Ich komme pünktlich und regelmäßig zum Unterricht.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Ich habe das Material und Hausaufgaben dabei.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Ich verhalte mich verantwortungsbewusst und sauber während der Schulzeit.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Handys bleiben ausgeschaltet in der Tasche.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Ich halte mich an alle Gesetze für Kinder und Jugendliche. </a:t>
            </a:r>
          </a:p>
          <a:p>
            <a:pPr marL="0" indent="0">
              <a:buNone/>
            </a:pPr>
            <a:r>
              <a:rPr lang="de-DE" dirty="0"/>
              <a:t>        Rauchen, Alkohol, Drogen und Waffen </a:t>
            </a:r>
            <a:r>
              <a:rPr lang="de-DE"/>
              <a:t>sind verboten.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5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rtchancen-Programm">
            <a:extLst>
              <a:ext uri="{FF2B5EF4-FFF2-40B4-BE49-F238E27FC236}">
                <a16:creationId xmlns:a16="http://schemas.microsoft.com/office/drawing/2014/main" id="{64905B3E-B3CB-4D27-9B48-9BFB454A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803">
            <a:off x="8107150" y="3980567"/>
            <a:ext cx="3810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85AF9C-6903-46D0-8618-7ACFC711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Aufnahme in das Startchancen-Programm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7051A8-72BA-4326-9AD7-C4AEAEBD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Mit Beginn des Schuljahres 25/26 wurde die Theodor-Fliedner-Schule in das bundesweite Startchancen-Programm aufgenommen. Das Programm ist für die Dauer von 10 Jahren angelegt und soll dazu beitragen, die Chancengerechtigkeit in der Bildung zu fördern durch:</a:t>
            </a:r>
          </a:p>
          <a:p>
            <a:pPr>
              <a:buFontTx/>
              <a:buChar char="-"/>
            </a:pPr>
            <a:r>
              <a:rPr lang="de-DE" dirty="0"/>
              <a:t>Förderung der Basiskompetenzen in Mathematik</a:t>
            </a:r>
          </a:p>
          <a:p>
            <a:pPr>
              <a:buFontTx/>
              <a:buChar char="-"/>
            </a:pPr>
            <a:r>
              <a:rPr lang="de-DE" dirty="0"/>
              <a:t>Förderung der Basiskompetenzen in Deutsch</a:t>
            </a:r>
          </a:p>
          <a:p>
            <a:pPr>
              <a:buFontTx/>
              <a:buChar char="-"/>
            </a:pPr>
            <a:r>
              <a:rPr lang="de-DE" dirty="0"/>
              <a:t>Förderung der emotional-sozialen Kompetenz</a:t>
            </a:r>
          </a:p>
          <a:p>
            <a:pPr>
              <a:buFontTx/>
              <a:buChar char="-"/>
            </a:pPr>
            <a:r>
              <a:rPr lang="de-DE" dirty="0"/>
              <a:t>Förderung der Beruflichen Orientierung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87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6CA27-356F-41E9-861A-C8F94ED0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297392"/>
            <a:ext cx="10515600" cy="1325563"/>
          </a:xfrm>
        </p:spPr>
        <p:txBody>
          <a:bodyPr/>
          <a:lstStyle/>
          <a:p>
            <a:r>
              <a:rPr lang="de-DE" dirty="0"/>
              <a:t>Die drei Fördersäulen</a:t>
            </a:r>
          </a:p>
        </p:txBody>
      </p:sp>
      <p:sp>
        <p:nvSpPr>
          <p:cNvPr id="4" name="Zylinder 3">
            <a:extLst>
              <a:ext uri="{FF2B5EF4-FFF2-40B4-BE49-F238E27FC236}">
                <a16:creationId xmlns:a16="http://schemas.microsoft.com/office/drawing/2014/main" id="{CB0070CE-6D0B-4C56-9BD7-A8EC090449AF}"/>
              </a:ext>
            </a:extLst>
          </p:cNvPr>
          <p:cNvSpPr/>
          <p:nvPr/>
        </p:nvSpPr>
        <p:spPr>
          <a:xfrm>
            <a:off x="982136" y="1422401"/>
            <a:ext cx="2963334" cy="3996266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ADD5E3-0850-4C86-BC58-75AE6F6A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4" y="1643858"/>
            <a:ext cx="3539067" cy="4371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/>
              <a:t>Säule I</a:t>
            </a:r>
          </a:p>
          <a:p>
            <a:pPr marL="0" indent="0" algn="ctr">
              <a:buNone/>
            </a:pPr>
            <a:endParaRPr lang="de-DE" sz="2400" b="1" dirty="0"/>
          </a:p>
          <a:p>
            <a:pPr marL="0" indent="0" algn="ctr">
              <a:buNone/>
            </a:pPr>
            <a:r>
              <a:rPr lang="de-DE" sz="2400" b="1" dirty="0"/>
              <a:t>Investitionsbudget</a:t>
            </a:r>
          </a:p>
          <a:p>
            <a:pPr marL="0" indent="0" algn="ctr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2400" dirty="0"/>
              <a:t>Neubau/ Umbau</a:t>
            </a:r>
          </a:p>
          <a:p>
            <a:pPr marL="0" indent="0" algn="ctr">
              <a:buNone/>
            </a:pPr>
            <a:r>
              <a:rPr lang="de-DE" sz="2400" dirty="0"/>
              <a:t>Modernisierung</a:t>
            </a:r>
          </a:p>
          <a:p>
            <a:pPr marL="0" indent="0" algn="ctr">
              <a:buNone/>
            </a:pPr>
            <a:r>
              <a:rPr lang="de-DE" sz="2400" dirty="0"/>
              <a:t>Ausstattung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628CBBD-C11E-4AED-BB57-4441533823A9}"/>
              </a:ext>
            </a:extLst>
          </p:cNvPr>
          <p:cNvGrpSpPr/>
          <p:nvPr/>
        </p:nvGrpSpPr>
        <p:grpSpPr>
          <a:xfrm>
            <a:off x="4351872" y="1422400"/>
            <a:ext cx="3539067" cy="4572530"/>
            <a:chOff x="4351872" y="1422400"/>
            <a:chExt cx="3539067" cy="4572530"/>
          </a:xfrm>
        </p:grpSpPr>
        <p:sp>
          <p:nvSpPr>
            <p:cNvPr id="5" name="Zylinder 4">
              <a:extLst>
                <a:ext uri="{FF2B5EF4-FFF2-40B4-BE49-F238E27FC236}">
                  <a16:creationId xmlns:a16="http://schemas.microsoft.com/office/drawing/2014/main" id="{625D2CE6-6272-4CD0-A5EC-19B3EB49587B}"/>
                </a:ext>
              </a:extLst>
            </p:cNvPr>
            <p:cNvSpPr/>
            <p:nvPr/>
          </p:nvSpPr>
          <p:spPr>
            <a:xfrm>
              <a:off x="4563537" y="1422400"/>
              <a:ext cx="2963334" cy="3996267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6CB22FCA-E9AB-4C63-B0EA-661E10CBE193}"/>
                </a:ext>
              </a:extLst>
            </p:cNvPr>
            <p:cNvSpPr txBox="1">
              <a:spLocks/>
            </p:cNvSpPr>
            <p:nvPr/>
          </p:nvSpPr>
          <p:spPr>
            <a:xfrm>
              <a:off x="4351872" y="1622955"/>
              <a:ext cx="3539067" cy="43719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b="1" dirty="0"/>
                <a:t>Säule II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e-DE" sz="2400" b="1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b="1" dirty="0"/>
                <a:t>Chancenbudget</a:t>
              </a:r>
              <a:endParaRPr lang="de-DE" sz="2400" dirty="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e-DE" sz="16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u="sng" dirty="0"/>
                <a:t>Maßnahmen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dirty="0"/>
                <a:t>Förderprogramme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dirty="0"/>
                <a:t>Digitalisierung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000" dirty="0"/>
                <a:t>Berufliche Orientierung</a:t>
              </a:r>
              <a:endParaRPr lang="de-DE" sz="2400" dirty="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e-DE" sz="2400" dirty="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A81BDE5-3819-4B79-B559-BBB119CDB312}"/>
              </a:ext>
            </a:extLst>
          </p:cNvPr>
          <p:cNvGrpSpPr/>
          <p:nvPr/>
        </p:nvGrpSpPr>
        <p:grpSpPr>
          <a:xfrm>
            <a:off x="7924805" y="1422400"/>
            <a:ext cx="3539067" cy="4572530"/>
            <a:chOff x="7924805" y="1422400"/>
            <a:chExt cx="3539067" cy="4572530"/>
          </a:xfrm>
        </p:grpSpPr>
        <p:sp>
          <p:nvSpPr>
            <p:cNvPr id="7" name="Zylinder 6">
              <a:extLst>
                <a:ext uri="{FF2B5EF4-FFF2-40B4-BE49-F238E27FC236}">
                  <a16:creationId xmlns:a16="http://schemas.microsoft.com/office/drawing/2014/main" id="{4B0DE39B-EA79-4B87-8337-B1973D464F32}"/>
                </a:ext>
              </a:extLst>
            </p:cNvPr>
            <p:cNvSpPr/>
            <p:nvPr/>
          </p:nvSpPr>
          <p:spPr>
            <a:xfrm>
              <a:off x="8136470" y="1422400"/>
              <a:ext cx="2963334" cy="3996267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2162DA47-A305-4A0C-BC32-0F6A8CC36174}"/>
                </a:ext>
              </a:extLst>
            </p:cNvPr>
            <p:cNvSpPr txBox="1">
              <a:spLocks/>
            </p:cNvSpPr>
            <p:nvPr/>
          </p:nvSpPr>
          <p:spPr>
            <a:xfrm>
              <a:off x="7924805" y="1622955"/>
              <a:ext cx="3539067" cy="43719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b="1" dirty="0"/>
                <a:t>Säule III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e-DE" sz="2400" b="1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b="1" dirty="0"/>
                <a:t>Personalbudget</a:t>
              </a:r>
              <a:endParaRPr lang="de-DE" sz="2400" dirty="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e-DE" sz="16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dirty="0"/>
                <a:t>Eine Fachkraft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dirty="0"/>
                <a:t>zur Erreichung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400" dirty="0"/>
                <a:t>der Projektziele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de-DE" sz="24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E4D79AB-C616-44D7-8ABB-AC6BE0669020}"/>
              </a:ext>
            </a:extLst>
          </p:cNvPr>
          <p:cNvGrpSpPr/>
          <p:nvPr/>
        </p:nvGrpSpPr>
        <p:grpSpPr>
          <a:xfrm>
            <a:off x="1054895" y="5554133"/>
            <a:ext cx="2580750" cy="1395679"/>
            <a:chOff x="1054895" y="5554133"/>
            <a:chExt cx="2580750" cy="1395679"/>
          </a:xfrm>
        </p:grpSpPr>
        <p:sp>
          <p:nvSpPr>
            <p:cNvPr id="10" name="Inhaltsplatzhalter 2">
              <a:extLst>
                <a:ext uri="{FF2B5EF4-FFF2-40B4-BE49-F238E27FC236}">
                  <a16:creationId xmlns:a16="http://schemas.microsoft.com/office/drawing/2014/main" id="{11FF0571-1FE1-408D-8E28-6404B97FA8FC}"/>
                </a:ext>
              </a:extLst>
            </p:cNvPr>
            <p:cNvSpPr txBox="1">
              <a:spLocks/>
            </p:cNvSpPr>
            <p:nvPr/>
          </p:nvSpPr>
          <p:spPr>
            <a:xfrm>
              <a:off x="1054895" y="5875870"/>
              <a:ext cx="2580750" cy="1073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000" dirty="0"/>
                <a:t>Abstimmung mit Schulträger geplant</a:t>
              </a:r>
            </a:p>
          </p:txBody>
        </p:sp>
        <p:sp>
          <p:nvSpPr>
            <p:cNvPr id="11" name="Pfeil: nach unten 10">
              <a:extLst>
                <a:ext uri="{FF2B5EF4-FFF2-40B4-BE49-F238E27FC236}">
                  <a16:creationId xmlns:a16="http://schemas.microsoft.com/office/drawing/2014/main" id="{7909FD55-BF4E-49BA-A42C-6676ECEFA79F}"/>
                </a:ext>
              </a:extLst>
            </p:cNvPr>
            <p:cNvSpPr/>
            <p:nvPr/>
          </p:nvSpPr>
          <p:spPr>
            <a:xfrm>
              <a:off x="2167465" y="5554133"/>
              <a:ext cx="270934" cy="321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EFBCA98-F83E-4C28-9AAA-6AD6B18246BC}"/>
              </a:ext>
            </a:extLst>
          </p:cNvPr>
          <p:cNvGrpSpPr/>
          <p:nvPr/>
        </p:nvGrpSpPr>
        <p:grpSpPr>
          <a:xfrm>
            <a:off x="4715935" y="5554133"/>
            <a:ext cx="2580750" cy="1395679"/>
            <a:chOff x="4715935" y="5554133"/>
            <a:chExt cx="2580750" cy="1395679"/>
          </a:xfrm>
        </p:grpSpPr>
        <p:sp>
          <p:nvSpPr>
            <p:cNvPr id="12" name="Inhaltsplatzhalter 2">
              <a:extLst>
                <a:ext uri="{FF2B5EF4-FFF2-40B4-BE49-F238E27FC236}">
                  <a16:creationId xmlns:a16="http://schemas.microsoft.com/office/drawing/2014/main" id="{D1B67282-6533-456D-BF7B-1E948872022E}"/>
                </a:ext>
              </a:extLst>
            </p:cNvPr>
            <p:cNvSpPr txBox="1">
              <a:spLocks/>
            </p:cNvSpPr>
            <p:nvPr/>
          </p:nvSpPr>
          <p:spPr>
            <a:xfrm>
              <a:off x="4715935" y="5875870"/>
              <a:ext cx="2580750" cy="1073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000" dirty="0"/>
                <a:t>Kooperation mit der Uni Wuppertal (Deutschförderung)</a:t>
              </a:r>
            </a:p>
          </p:txBody>
        </p:sp>
        <p:sp>
          <p:nvSpPr>
            <p:cNvPr id="13" name="Pfeil: nach unten 12">
              <a:extLst>
                <a:ext uri="{FF2B5EF4-FFF2-40B4-BE49-F238E27FC236}">
                  <a16:creationId xmlns:a16="http://schemas.microsoft.com/office/drawing/2014/main" id="{A758B286-6A52-47AA-AAE6-3D77227D0CF8}"/>
                </a:ext>
              </a:extLst>
            </p:cNvPr>
            <p:cNvSpPr/>
            <p:nvPr/>
          </p:nvSpPr>
          <p:spPr>
            <a:xfrm>
              <a:off x="5828505" y="5554133"/>
              <a:ext cx="270934" cy="321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325765D-8386-4823-800A-CBB95B800808}"/>
              </a:ext>
            </a:extLst>
          </p:cNvPr>
          <p:cNvGrpSpPr/>
          <p:nvPr/>
        </p:nvGrpSpPr>
        <p:grpSpPr>
          <a:xfrm>
            <a:off x="8400787" y="5602292"/>
            <a:ext cx="2580750" cy="1395679"/>
            <a:chOff x="8400787" y="5602292"/>
            <a:chExt cx="2580750" cy="1395679"/>
          </a:xfrm>
        </p:grpSpPr>
        <p:sp>
          <p:nvSpPr>
            <p:cNvPr id="14" name="Inhaltsplatzhalter 2">
              <a:extLst>
                <a:ext uri="{FF2B5EF4-FFF2-40B4-BE49-F238E27FC236}">
                  <a16:creationId xmlns:a16="http://schemas.microsoft.com/office/drawing/2014/main" id="{07C27FFE-94AC-407C-A268-A3D667B87561}"/>
                </a:ext>
              </a:extLst>
            </p:cNvPr>
            <p:cNvSpPr txBox="1">
              <a:spLocks/>
            </p:cNvSpPr>
            <p:nvPr/>
          </p:nvSpPr>
          <p:spPr>
            <a:xfrm>
              <a:off x="8400787" y="5924029"/>
              <a:ext cx="2580750" cy="1073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sz="2000" dirty="0"/>
                <a:t>Ausschreibung einer Stelle im September</a:t>
              </a:r>
            </a:p>
          </p:txBody>
        </p:sp>
        <p:sp>
          <p:nvSpPr>
            <p:cNvPr id="15" name="Pfeil: nach unten 14">
              <a:extLst>
                <a:ext uri="{FF2B5EF4-FFF2-40B4-BE49-F238E27FC236}">
                  <a16:creationId xmlns:a16="http://schemas.microsoft.com/office/drawing/2014/main" id="{18CE2923-2B20-40BA-83AC-027274595DD5}"/>
                </a:ext>
              </a:extLst>
            </p:cNvPr>
            <p:cNvSpPr/>
            <p:nvPr/>
          </p:nvSpPr>
          <p:spPr>
            <a:xfrm>
              <a:off x="9513357" y="5602292"/>
              <a:ext cx="270934" cy="321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364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09A8D-22E2-4C6C-A25C-ED8A3354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Sanierung der Schülertoiletten Lübecker Str.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DCB9468-6AB0-4711-8465-843AAEDE7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27" y="2121664"/>
            <a:ext cx="6196062" cy="3493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72455E-CEAA-492E-98F3-FC4E65181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222">
            <a:off x="4986941" y="1843971"/>
            <a:ext cx="2534233" cy="4495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CA2A28-C1E0-4085-83CE-FC97C643A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821">
            <a:off x="9062253" y="1694166"/>
            <a:ext cx="2634717" cy="4673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A4E1F70-CFF4-42E6-B0EB-C651787758EB}"/>
              </a:ext>
            </a:extLst>
          </p:cNvPr>
          <p:cNvSpPr txBox="1"/>
          <p:nvPr/>
        </p:nvSpPr>
        <p:spPr>
          <a:xfrm>
            <a:off x="929180" y="1521355"/>
            <a:ext cx="393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Toiletten wurden im letzten Schuljahr komplett saniert.</a:t>
            </a:r>
          </a:p>
          <a:p>
            <a:r>
              <a:rPr lang="de-DE" sz="2400" dirty="0"/>
              <a:t>Die sehr schönen, neuen Toiletten wurden zu Start des neuen Schuljahres freigegeben.</a:t>
            </a:r>
          </a:p>
          <a:p>
            <a:r>
              <a:rPr lang="de-DE" sz="2400" dirty="0"/>
              <a:t>Aufgrund des Einbaus von einem großen Raum für Rollstuhlfahrende sind weniger Toiletten als vorher verfügbar.</a:t>
            </a:r>
          </a:p>
        </p:txBody>
      </p:sp>
    </p:spTree>
    <p:extLst>
      <p:ext uri="{BB962C8B-B14F-4D97-AF65-F5344CB8AC3E}">
        <p14:creationId xmlns:p14="http://schemas.microsoft.com/office/powerpoint/2010/main" val="34316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8D2A2-412E-4D67-9D2F-2F3F7C96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Besetzungslage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F8EE6-56A1-4FE9-A30D-48C7107C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94839"/>
          </a:xfrm>
        </p:spPr>
        <p:txBody>
          <a:bodyPr>
            <a:normAutofit/>
          </a:bodyPr>
          <a:lstStyle/>
          <a:p>
            <a:r>
              <a:rPr lang="de-DE" dirty="0"/>
              <a:t>Deutliche Unterbesetzung, u.a. bedingt durch leer gelaufene Stellenausschreibungen (zu wenige Lehrer verfügbar)</a:t>
            </a:r>
          </a:p>
          <a:p>
            <a:endParaRPr lang="de-DE" dirty="0"/>
          </a:p>
          <a:p>
            <a:r>
              <a:rPr lang="de-DE" dirty="0"/>
              <a:t>Derzeit 16 Lehrkräfte an der Schule beschäftigt (davon 7 nicht mit voller Stundenzahl an der Schule)</a:t>
            </a:r>
          </a:p>
          <a:p>
            <a:endParaRPr lang="de-DE" dirty="0"/>
          </a:p>
          <a:p>
            <a:r>
              <a:rPr lang="de-DE" dirty="0"/>
              <a:t>Insgesamt nicht ausreichende Stunden, um die Stundentafel in vollem Umfang abzudecken: Notwendigkeit zur prozentualen Kürzung in allen Klassen</a:t>
            </a:r>
          </a:p>
        </p:txBody>
      </p:sp>
    </p:spTree>
    <p:extLst>
      <p:ext uri="{BB962C8B-B14F-4D97-AF65-F5344CB8AC3E}">
        <p14:creationId xmlns:p14="http://schemas.microsoft.com/office/powerpoint/2010/main" val="2237156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D7982-6A5B-4E50-B633-CAB0FB11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20"/>
            <a:ext cx="10515600" cy="1325563"/>
          </a:xfrm>
        </p:spPr>
        <p:txBody>
          <a:bodyPr/>
          <a:lstStyle/>
          <a:p>
            <a:pPr algn="ctr"/>
            <a:r>
              <a:rPr lang="de-DE" b="1" dirty="0"/>
              <a:t>Neuigkeiten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A977B3-2770-482A-B6B2-C72D818D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Informieren Sie sich gerne regelmäßig auf unserer Homepage über Neuigkeiten:</a:t>
            </a:r>
          </a:p>
          <a:p>
            <a:pPr marL="0" indent="0" algn="ctr">
              <a:buNone/>
            </a:pPr>
            <a:r>
              <a:rPr lang="de-DE" b="1" dirty="0"/>
              <a:t>www. tfs-essen.de</a:t>
            </a:r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B116B6-2AB6-4585-9E7B-6A3D7EC4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381" y="2700175"/>
            <a:ext cx="5659237" cy="358456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D9854C6-D90C-4EE1-A801-D2657596F6CB}"/>
              </a:ext>
            </a:extLst>
          </p:cNvPr>
          <p:cNvSpPr/>
          <p:nvPr/>
        </p:nvSpPr>
        <p:spPr>
          <a:xfrm rot="1330394">
            <a:off x="4635501" y="5753100"/>
            <a:ext cx="609600" cy="37924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2D07A1A-5766-4F52-B888-FCB03904AD2E}"/>
              </a:ext>
            </a:extLst>
          </p:cNvPr>
          <p:cNvSpPr/>
          <p:nvPr/>
        </p:nvSpPr>
        <p:spPr>
          <a:xfrm rot="1330394">
            <a:off x="2783781" y="3021672"/>
            <a:ext cx="609600" cy="37924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F4460756-FE77-4937-829E-857BD3CCBCCA}"/>
              </a:ext>
            </a:extLst>
          </p:cNvPr>
          <p:cNvSpPr/>
          <p:nvPr/>
        </p:nvSpPr>
        <p:spPr>
          <a:xfrm rot="1330394">
            <a:off x="4737101" y="2948747"/>
            <a:ext cx="609600" cy="37924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0B2E086-6BF2-42E8-87DB-D03E03E29DFB}"/>
              </a:ext>
            </a:extLst>
          </p:cNvPr>
          <p:cNvSpPr/>
          <p:nvPr/>
        </p:nvSpPr>
        <p:spPr>
          <a:xfrm rot="1330394">
            <a:off x="6512621" y="2921000"/>
            <a:ext cx="609600" cy="37924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601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06448-D867-48ED-88D7-6BDDA770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Förderverein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97B97A-C100-4B84-A24F-AE88B82A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41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de-DE" dirty="0"/>
              <a:t>Der Förderverein der Theodor-Fliedner-Schule unterstützt unsere Schülerinnen und Schüler sowie die Schule auf verschiedenste Art und Weise, z.B. </a:t>
            </a:r>
          </a:p>
          <a:p>
            <a:pPr fontAlgn="base"/>
            <a:r>
              <a:rPr lang="de-DE" dirty="0"/>
              <a:t>Bezuschussung von Klassenfahrten oder Ausflügen</a:t>
            </a:r>
          </a:p>
          <a:p>
            <a:pPr fontAlgn="base"/>
            <a:r>
              <a:rPr lang="de-DE" dirty="0"/>
              <a:t>Beschaffung von Bastel- und Spielmaterialien</a:t>
            </a:r>
          </a:p>
          <a:p>
            <a:pPr fontAlgn="base"/>
            <a:r>
              <a:rPr lang="de-DE" dirty="0"/>
              <a:t>Organisation von Spendengeldern </a:t>
            </a:r>
          </a:p>
          <a:p>
            <a:pPr fontAlgn="base"/>
            <a:r>
              <a:rPr lang="de-DE" dirty="0"/>
              <a:t>Organisation und Durchführung von Festen und anderen Veranstaltungen </a:t>
            </a:r>
          </a:p>
          <a:p>
            <a:pPr marL="0" indent="0" fontAlgn="base">
              <a:buNone/>
            </a:pPr>
            <a:r>
              <a:rPr lang="de-DE" dirty="0"/>
              <a:t>Wir freuen uns, wenn Sie Mitglied werden (ab 10 € Jahresbeitrag) oder eine Spende leisten (z.B. in der Klassenpflegschaft abgeben).</a:t>
            </a:r>
          </a:p>
          <a:p>
            <a:pPr marL="0" indent="0" fontAlgn="base">
              <a:buNone/>
            </a:pPr>
            <a:r>
              <a:rPr lang="de-DE" dirty="0"/>
              <a:t>Gerne können Sie auch einen Flyer mitnehmen!</a:t>
            </a:r>
          </a:p>
          <a:p>
            <a:pPr marL="0" indent="0" fontAlgn="base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762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Breitbild</PresentationFormat>
  <Paragraphs>155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Office</vt:lpstr>
      <vt:lpstr>Herzlich Willkommen zu den Klassenpflegschaften an der Theodor-Fliedner-Schule</vt:lpstr>
      <vt:lpstr>Das Schuljahr 2025/26</vt:lpstr>
      <vt:lpstr>Neue Schulordnung</vt:lpstr>
      <vt:lpstr>Aufnahme in das Startchancen-Programm</vt:lpstr>
      <vt:lpstr>Die drei Fördersäulen</vt:lpstr>
      <vt:lpstr>Sanierung der Schülertoiletten Lübecker Str.</vt:lpstr>
      <vt:lpstr>Besetzungslage</vt:lpstr>
      <vt:lpstr>Neuigkeiten</vt:lpstr>
      <vt:lpstr>Förderverein</vt:lpstr>
      <vt:lpstr>PowerPoint-Präsentation</vt:lpstr>
      <vt:lpstr>Allgemeine Infos zur Beruflichen Orientierung</vt:lpstr>
      <vt:lpstr>KAoA-STAR</vt:lpstr>
      <vt:lpstr>Berufliche Orientierung in Jgst. 8</vt:lpstr>
      <vt:lpstr>Potenziale entdecken – dein Einstieg in die Berufliche Orientierung</vt:lpstr>
      <vt:lpstr>Einstiegsinstrument</vt:lpstr>
      <vt:lpstr>Berufliche Orientierung in Jgst. 9</vt:lpstr>
      <vt:lpstr>Berufliche Orientierung in Jgst. 10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 den Klassenpflegschaften an der Theodor-Fliedner-Schule</dc:title>
  <dc:creator>Volmert, Hendrik</dc:creator>
  <cp:lastModifiedBy>Volmert, Hendrik</cp:lastModifiedBy>
  <cp:revision>62</cp:revision>
  <dcterms:created xsi:type="dcterms:W3CDTF">2022-08-16T10:33:38Z</dcterms:created>
  <dcterms:modified xsi:type="dcterms:W3CDTF">2025-09-12T08:26:42Z</dcterms:modified>
</cp:coreProperties>
</file>